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6" r:id="rId4"/>
    <p:sldId id="265" r:id="rId5"/>
    <p:sldId id="264" r:id="rId6"/>
    <p:sldId id="284" r:id="rId7"/>
    <p:sldId id="287" r:id="rId8"/>
    <p:sldId id="288" r:id="rId9"/>
    <p:sldId id="283" r:id="rId10"/>
    <p:sldId id="286" r:id="rId11"/>
    <p:sldId id="27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3C5799-BCBD-EF8A-48D4-8AF172129ACA}" v="218" dt="2022-02-11T17:48:19.431"/>
    <p1510:client id="{3B5DB293-6DE0-DA57-FA1B-D37787E2653F}" v="17" dt="2022-01-24T21:58:52.150"/>
    <p1510:client id="{48CABDBD-3269-0FE8-8C51-6D8FB6E13DAF}" v="248" dt="2022-01-24T20:13:01.852"/>
    <p1510:client id="{63FB8EF3-C383-4BBE-84D6-4B0E09C8B25F}" v="6" dt="2022-01-24T21:52:19.933"/>
    <p1510:client id="{72332BF6-37C5-6043-68DF-EB28B67F2D07}" v="201" dt="2022-02-11T17:57:16.043"/>
    <p1510:client id="{78392FC4-DAD0-2540-7A97-C0D1D9DFA6D3}" v="28" dt="2022-02-11T16:58:26.042"/>
    <p1510:client id="{972988DF-C2AD-C861-98C6-47B0EDFCDC80}" v="141" dt="2022-01-24T21:32:57.127"/>
    <p1510:client id="{9E03218B-8177-43F0-B8D0-034EBB12E5F4}" v="13" dt="2022-01-24T21:11:00.9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6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thorson@sequimschools.org" TargetMode="External"/><Relationship Id="rId2" Type="http://schemas.openxmlformats.org/officeDocument/2006/relationships/hyperlink" Target="mailto:mvandervelde@sequimschools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brooks@sequimschools.or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F5911-D27E-4B13-8FC3-DDEC6D8DF7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High School and Beyond Plan</a:t>
            </a:r>
            <a:br>
              <a:rPr lang="en-US"/>
            </a:br>
            <a:r>
              <a:rPr lang="en-US" sz="2400">
                <a:cs typeface="Arial"/>
              </a:rPr>
              <a:t>Resumes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8B5E19-1F9F-4C36-A334-E77B73D1E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12</a:t>
            </a:r>
            <a:r>
              <a:rPr lang="en-US" baseline="30000"/>
              <a:t>th</a:t>
            </a:r>
            <a:r>
              <a:rPr lang="en-US"/>
              <a:t> grade</a:t>
            </a:r>
          </a:p>
        </p:txBody>
      </p:sp>
    </p:spTree>
    <p:extLst>
      <p:ext uri="{BB962C8B-B14F-4D97-AF65-F5344CB8AC3E}">
        <p14:creationId xmlns:p14="http://schemas.microsoft.com/office/powerpoint/2010/main" val="1433909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CFDA0-A996-448A-B89E-87EF09BFB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112" y="241532"/>
            <a:ext cx="9569302" cy="764508"/>
          </a:xfrm>
        </p:spPr>
        <p:txBody>
          <a:bodyPr>
            <a:normAutofit/>
          </a:bodyPr>
          <a:lstStyle/>
          <a:p>
            <a:r>
              <a:rPr lang="en-US"/>
              <a:t>If you are missing components, take this time to complete them now.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4937E4F-53E8-45F2-9715-63CEDA9698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6217" y="1144529"/>
            <a:ext cx="9296973" cy="5252029"/>
          </a:xfrm>
        </p:spPr>
      </p:pic>
      <p:sp>
        <p:nvSpPr>
          <p:cNvPr id="8" name="Frame 7">
            <a:extLst>
              <a:ext uri="{FF2B5EF4-FFF2-40B4-BE49-F238E27FC236}">
                <a16:creationId xmlns:a16="http://schemas.microsoft.com/office/drawing/2014/main" id="{E12AC068-482D-4CE1-A389-3BA1A0BB2698}"/>
              </a:ext>
            </a:extLst>
          </p:cNvPr>
          <p:cNvSpPr/>
          <p:nvPr/>
        </p:nvSpPr>
        <p:spPr>
          <a:xfrm>
            <a:off x="8013980" y="3317512"/>
            <a:ext cx="1433637" cy="222975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40A6D9F4-8530-4DEC-B9FB-BA7BAFA25D1D}"/>
              </a:ext>
            </a:extLst>
          </p:cNvPr>
          <p:cNvSpPr/>
          <p:nvPr/>
        </p:nvSpPr>
        <p:spPr>
          <a:xfrm>
            <a:off x="8021057" y="3491341"/>
            <a:ext cx="1433637" cy="222975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5BBBB4B1-3F8F-49F9-A8D7-BCD640746B7B}"/>
              </a:ext>
            </a:extLst>
          </p:cNvPr>
          <p:cNvSpPr/>
          <p:nvPr/>
        </p:nvSpPr>
        <p:spPr>
          <a:xfrm>
            <a:off x="8021064" y="3704133"/>
            <a:ext cx="1433637" cy="222975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C6729D1F-1FE9-4F75-9129-2D7042877A43}"/>
              </a:ext>
            </a:extLst>
          </p:cNvPr>
          <p:cNvSpPr/>
          <p:nvPr/>
        </p:nvSpPr>
        <p:spPr>
          <a:xfrm>
            <a:off x="8031696" y="4915348"/>
            <a:ext cx="1433637" cy="222975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6FDA7DF4-528F-4F51-A0F4-3AF6009F3C26}"/>
              </a:ext>
            </a:extLst>
          </p:cNvPr>
          <p:cNvSpPr/>
          <p:nvPr/>
        </p:nvSpPr>
        <p:spPr>
          <a:xfrm>
            <a:off x="8021062" y="3899228"/>
            <a:ext cx="1433637" cy="222975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ame 12">
            <a:extLst>
              <a:ext uri="{FF2B5EF4-FFF2-40B4-BE49-F238E27FC236}">
                <a16:creationId xmlns:a16="http://schemas.microsoft.com/office/drawing/2014/main" id="{F1B41D1D-EEF8-463F-AA48-5101EC96A2E9}"/>
              </a:ext>
            </a:extLst>
          </p:cNvPr>
          <p:cNvSpPr/>
          <p:nvPr/>
        </p:nvSpPr>
        <p:spPr>
          <a:xfrm>
            <a:off x="8013979" y="4305752"/>
            <a:ext cx="1433637" cy="222975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96D136-BF06-4989-A0F8-F07D2FC3EDF4}"/>
              </a:ext>
            </a:extLst>
          </p:cNvPr>
          <p:cNvSpPr/>
          <p:nvPr/>
        </p:nvSpPr>
        <p:spPr>
          <a:xfrm>
            <a:off x="3289003" y="1952245"/>
            <a:ext cx="1421219" cy="24454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Frame 14">
            <a:extLst>
              <a:ext uri="{FF2B5EF4-FFF2-40B4-BE49-F238E27FC236}">
                <a16:creationId xmlns:a16="http://schemas.microsoft.com/office/drawing/2014/main" id="{206D5AD4-8977-4AD5-87C1-801635EBE821}"/>
              </a:ext>
            </a:extLst>
          </p:cNvPr>
          <p:cNvSpPr/>
          <p:nvPr/>
        </p:nvSpPr>
        <p:spPr>
          <a:xfrm>
            <a:off x="8021058" y="5699114"/>
            <a:ext cx="1433637" cy="222975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ame 15">
            <a:extLst>
              <a:ext uri="{FF2B5EF4-FFF2-40B4-BE49-F238E27FC236}">
                <a16:creationId xmlns:a16="http://schemas.microsoft.com/office/drawing/2014/main" id="{C2D015C9-C88C-45CE-AB44-AE0D846BE0CD}"/>
              </a:ext>
            </a:extLst>
          </p:cNvPr>
          <p:cNvSpPr/>
          <p:nvPr/>
        </p:nvSpPr>
        <p:spPr>
          <a:xfrm>
            <a:off x="8021059" y="5887807"/>
            <a:ext cx="1433637" cy="222975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Frame 16">
            <a:extLst>
              <a:ext uri="{FF2B5EF4-FFF2-40B4-BE49-F238E27FC236}">
                <a16:creationId xmlns:a16="http://schemas.microsoft.com/office/drawing/2014/main" id="{93C67300-83F2-42AE-AA5B-DC925EF5F81B}"/>
              </a:ext>
            </a:extLst>
          </p:cNvPr>
          <p:cNvSpPr/>
          <p:nvPr/>
        </p:nvSpPr>
        <p:spPr>
          <a:xfrm>
            <a:off x="8021057" y="6076328"/>
            <a:ext cx="1433637" cy="222975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507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4AADB7F-FDEB-466C-BE43-2EEB333A2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0347" y="808056"/>
            <a:ext cx="7958331" cy="1077229"/>
          </a:xfrm>
        </p:spPr>
        <p:txBody>
          <a:bodyPr>
            <a:normAutofit/>
          </a:bodyPr>
          <a:lstStyle/>
          <a:p>
            <a:pPr algn="l"/>
            <a:r>
              <a:rPr lang="en-US" sz="4400"/>
              <a:t>Great work!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2CB7750-B92C-4CC4-B319-6736F4C17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2052116"/>
            <a:ext cx="7796540" cy="3147206"/>
          </a:xfrm>
        </p:spPr>
        <p:txBody>
          <a:bodyPr/>
          <a:lstStyle/>
          <a:p>
            <a:r>
              <a:rPr lang="en-US"/>
              <a:t>You have completed all the required components of your High School and Beyond Plan. </a:t>
            </a:r>
          </a:p>
          <a:p>
            <a:r>
              <a:rPr lang="en-US"/>
              <a:t>Keep working hard in your classes…graduation is closer than you think!!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6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D6283-7E15-412F-B5F0-64B1B57D6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6433" y="843775"/>
            <a:ext cx="7958331" cy="1077229"/>
          </a:xfrm>
        </p:spPr>
        <p:txBody>
          <a:bodyPr>
            <a:normAutofit/>
          </a:bodyPr>
          <a:lstStyle/>
          <a:p>
            <a:r>
              <a:rPr lang="en-US"/>
              <a:t>HSBP Requirements for graduation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E5BA5-4D06-4F3B-9D43-C7EFD5315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4170" indent="-337820"/>
            <a:r>
              <a:rPr lang="en-US" sz="2800"/>
              <a:t>Last time we completed our Four-Year Course Plan/Postsecondary Plan and Financial Aid (FAFSA) Information</a:t>
            </a:r>
            <a:endParaRPr lang="en-US" sz="2800">
              <a:cs typeface="Arial"/>
            </a:endParaRPr>
          </a:p>
          <a:p>
            <a:pPr marL="344170" indent="-337820"/>
            <a:r>
              <a:rPr lang="en-US" sz="2800">
                <a:cs typeface="Arial"/>
              </a:rPr>
              <a:t>For the next three days we will work on our Resumes and completing any components that you have left on your HSBP</a:t>
            </a:r>
          </a:p>
        </p:txBody>
      </p:sp>
    </p:spTree>
    <p:extLst>
      <p:ext uri="{BB962C8B-B14F-4D97-AF65-F5344CB8AC3E}">
        <p14:creationId xmlns:p14="http://schemas.microsoft.com/office/powerpoint/2010/main" val="4229572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A1E5F-0B7D-486D-9D54-5EC18AA0D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Start by logging into your HSBP and clicking on 'Completion Status'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1EEE74-83C5-476E-BA8B-40F73022C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9472" y="1884953"/>
            <a:ext cx="7864052" cy="4643327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0552090C-3E9B-4C84-95D9-C2FC921BD815}"/>
              </a:ext>
            </a:extLst>
          </p:cNvPr>
          <p:cNvSpPr/>
          <p:nvPr/>
        </p:nvSpPr>
        <p:spPr>
          <a:xfrm rot="10800000">
            <a:off x="3423460" y="294857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86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CFDA0-A996-448A-B89E-87EF09BFB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391" y="289145"/>
            <a:ext cx="2679815" cy="117571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/>
              <a:t>Let's check out the Resume section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4937E4F-53E8-45F2-9715-63CEDA9698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9132" y="1667769"/>
            <a:ext cx="8351250" cy="4717773"/>
          </a:xfrm>
        </p:spPr>
      </p:pic>
      <p:sp>
        <p:nvSpPr>
          <p:cNvPr id="12" name="Frame 11">
            <a:extLst>
              <a:ext uri="{FF2B5EF4-FFF2-40B4-BE49-F238E27FC236}">
                <a16:creationId xmlns:a16="http://schemas.microsoft.com/office/drawing/2014/main" id="{6FDA7DF4-528F-4F51-A0F4-3AF6009F3C26}"/>
              </a:ext>
            </a:extLst>
          </p:cNvPr>
          <p:cNvSpPr/>
          <p:nvPr/>
        </p:nvSpPr>
        <p:spPr>
          <a:xfrm>
            <a:off x="7577496" y="5040282"/>
            <a:ext cx="1433637" cy="222975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96D136-BF06-4989-A0F8-F07D2FC3EDF4}"/>
              </a:ext>
            </a:extLst>
          </p:cNvPr>
          <p:cNvSpPr/>
          <p:nvPr/>
        </p:nvSpPr>
        <p:spPr>
          <a:xfrm>
            <a:off x="4729162" y="2184123"/>
            <a:ext cx="1421219" cy="24454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E8AD067-CFD3-405A-AF34-55A52DA27643}"/>
              </a:ext>
            </a:extLst>
          </p:cNvPr>
          <p:cNvSpPr/>
          <p:nvPr/>
        </p:nvSpPr>
        <p:spPr>
          <a:xfrm>
            <a:off x="6568890" y="49094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76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047460-7A78-4C51-97A0-EA17EE9A5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5384" y="216768"/>
            <a:ext cx="8417686" cy="889059"/>
          </a:xfrm>
        </p:spPr>
        <p:txBody>
          <a:bodyPr/>
          <a:lstStyle/>
          <a:p>
            <a:r>
              <a:rPr lang="en-US"/>
              <a:t>There are a lot of fields to complete, but your resume doesn’t have to be complicated. Just fill out what you can.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61355C-7383-488B-A6D7-EA936A51B6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083" y="1141029"/>
            <a:ext cx="10945834" cy="5119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189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9321885-9F66-40B6-ADFD-213162A24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99" y="208869"/>
            <a:ext cx="7958331" cy="1077229"/>
          </a:xfrm>
        </p:spPr>
        <p:txBody>
          <a:bodyPr/>
          <a:lstStyle/>
          <a:p>
            <a:r>
              <a:rPr lang="en-US"/>
              <a:t>If there are some areas that you can’t fill out, skip them…it’s okay </a:t>
            </a:r>
            <a:r>
              <a:rPr lang="en-US">
                <a:sym typeface="Wingdings" panose="05000000000000000000" pitchFamily="2" charset="2"/>
              </a:rPr>
              <a:t></a:t>
            </a:r>
            <a:r>
              <a:rPr lang="en-US"/>
              <a:t> 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5DBB850-B706-4272-B2E9-3B0ABBD1A9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4069" y="1402901"/>
            <a:ext cx="11343861" cy="5246230"/>
          </a:xfrm>
        </p:spPr>
      </p:pic>
      <p:sp>
        <p:nvSpPr>
          <p:cNvPr id="9" name="Multiplication Sign 8">
            <a:extLst>
              <a:ext uri="{FF2B5EF4-FFF2-40B4-BE49-F238E27FC236}">
                <a16:creationId xmlns:a16="http://schemas.microsoft.com/office/drawing/2014/main" id="{B5B23F60-103A-42DB-8856-AA6F698CF51E}"/>
              </a:ext>
            </a:extLst>
          </p:cNvPr>
          <p:cNvSpPr/>
          <p:nvPr/>
        </p:nvSpPr>
        <p:spPr>
          <a:xfrm>
            <a:off x="1919253" y="5189769"/>
            <a:ext cx="2156560" cy="127667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ultiplication Sign 9">
            <a:extLst>
              <a:ext uri="{FF2B5EF4-FFF2-40B4-BE49-F238E27FC236}">
                <a16:creationId xmlns:a16="http://schemas.microsoft.com/office/drawing/2014/main" id="{A6B8CE5A-D460-4D07-BC59-B548B4D4ECB8}"/>
              </a:ext>
            </a:extLst>
          </p:cNvPr>
          <p:cNvSpPr/>
          <p:nvPr/>
        </p:nvSpPr>
        <p:spPr>
          <a:xfrm>
            <a:off x="1929886" y="2386315"/>
            <a:ext cx="2156560" cy="127667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51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4D05E-9828-4409-831A-CDF5E5E9C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3246" y="307993"/>
            <a:ext cx="7970237" cy="1589197"/>
          </a:xfrm>
        </p:spPr>
        <p:txBody>
          <a:bodyPr>
            <a:normAutofit/>
          </a:bodyPr>
          <a:lstStyle/>
          <a:p>
            <a:r>
              <a:rPr lang="en-US">
                <a:cs typeface="Arial"/>
              </a:rPr>
              <a:t>Once you have filled in all the Resume fields: </a:t>
            </a:r>
            <a:endParaRPr lang="en-US"/>
          </a:p>
        </p:txBody>
      </p:sp>
      <p:pic>
        <p:nvPicPr>
          <p:cNvPr id="7" name="Content Placeholder 7" descr="Graphical user interface, application, email&#10;&#10;Description automatically generated">
            <a:extLst>
              <a:ext uri="{FF2B5EF4-FFF2-40B4-BE49-F238E27FC236}">
                <a16:creationId xmlns:a16="http://schemas.microsoft.com/office/drawing/2014/main" id="{F88F1E47-F50A-4E3B-9E7C-817AFC40D8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41" y="1417278"/>
            <a:ext cx="6858126" cy="3175891"/>
          </a:xfrm>
          <a:prstGeom prst="rect">
            <a:avLst/>
          </a:prstGeom>
        </p:spPr>
      </p:pic>
      <p:sp>
        <p:nvSpPr>
          <p:cNvPr id="4" name="Title 12">
            <a:extLst>
              <a:ext uri="{FF2B5EF4-FFF2-40B4-BE49-F238E27FC236}">
                <a16:creationId xmlns:a16="http://schemas.microsoft.com/office/drawing/2014/main" id="{F97DD20A-7150-4714-9768-909BA7C752E8}"/>
              </a:ext>
            </a:extLst>
          </p:cNvPr>
          <p:cNvSpPr txBox="1">
            <a:spLocks/>
          </p:cNvSpPr>
          <p:nvPr/>
        </p:nvSpPr>
        <p:spPr>
          <a:xfrm>
            <a:off x="2419461" y="2080364"/>
            <a:ext cx="3333040" cy="441553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#1 Click the Resume tab here: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7406EB46-681F-44D1-B9A5-3155BA684D27}"/>
              </a:ext>
            </a:extLst>
          </p:cNvPr>
          <p:cNvSpPr/>
          <p:nvPr/>
        </p:nvSpPr>
        <p:spPr>
          <a:xfrm rot="-5400000">
            <a:off x="1615891" y="226626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7124A3E2-AA72-4991-8EA8-A2B8BCE77D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" y="5093494"/>
            <a:ext cx="1990725" cy="1219200"/>
          </a:xfrm>
          <a:prstGeom prst="rect">
            <a:avLst/>
          </a:prstGeom>
        </p:spPr>
      </p:pic>
      <p:sp>
        <p:nvSpPr>
          <p:cNvPr id="8" name="Title 12">
            <a:extLst>
              <a:ext uri="{FF2B5EF4-FFF2-40B4-BE49-F238E27FC236}">
                <a16:creationId xmlns:a16="http://schemas.microsoft.com/office/drawing/2014/main" id="{69C5C808-34B8-4D04-A2A3-B5F40A6F36D7}"/>
              </a:ext>
            </a:extLst>
          </p:cNvPr>
          <p:cNvSpPr txBox="1">
            <a:spLocks/>
          </p:cNvSpPr>
          <p:nvPr/>
        </p:nvSpPr>
        <p:spPr>
          <a:xfrm>
            <a:off x="2502804" y="5092644"/>
            <a:ext cx="3333040" cy="441553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#2 Click Print Resume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497FB6D6-5886-4F6F-A780-1317184D42CC}"/>
              </a:ext>
            </a:extLst>
          </p:cNvPr>
          <p:cNvSpPr/>
          <p:nvPr/>
        </p:nvSpPr>
        <p:spPr>
          <a:xfrm rot="10800000">
            <a:off x="2139766" y="57190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0" descr="Graphical user interface, application, Word&#10;&#10;Description automatically generated">
            <a:extLst>
              <a:ext uri="{FF2B5EF4-FFF2-40B4-BE49-F238E27FC236}">
                <a16:creationId xmlns:a16="http://schemas.microsoft.com/office/drawing/2014/main" id="{539C770B-E1E3-4EEA-8BAB-E9020DF1BA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3776" y="1508197"/>
            <a:ext cx="4374355" cy="1305574"/>
          </a:xfrm>
          <a:prstGeom prst="rect">
            <a:avLst/>
          </a:prstGeom>
        </p:spPr>
      </p:pic>
      <p:sp>
        <p:nvSpPr>
          <p:cNvPr id="11" name="Title 12">
            <a:extLst>
              <a:ext uri="{FF2B5EF4-FFF2-40B4-BE49-F238E27FC236}">
                <a16:creationId xmlns:a16="http://schemas.microsoft.com/office/drawing/2014/main" id="{78B2259E-D81E-47FD-9AE0-9DBBADA94DB0}"/>
              </a:ext>
            </a:extLst>
          </p:cNvPr>
          <p:cNvSpPr txBox="1">
            <a:spLocks/>
          </p:cNvSpPr>
          <p:nvPr/>
        </p:nvSpPr>
        <p:spPr>
          <a:xfrm>
            <a:off x="7801086" y="2937613"/>
            <a:ext cx="3333040" cy="441553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#3 Select any of the templates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C65970-79F5-40CD-8FD7-0A09EECD83DF}"/>
              </a:ext>
            </a:extLst>
          </p:cNvPr>
          <p:cNvSpPr txBox="1"/>
          <p:nvPr/>
        </p:nvSpPr>
        <p:spPr>
          <a:xfrm>
            <a:off x="4724400" y="320039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pic>
        <p:nvPicPr>
          <p:cNvPr id="13" name="Picture 1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0B8B9126-730D-4C02-94D9-A78CFA6F84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3900" y="5317331"/>
            <a:ext cx="2076450" cy="1485900"/>
          </a:xfrm>
          <a:prstGeom prst="rect">
            <a:avLst/>
          </a:prstGeom>
        </p:spPr>
      </p:pic>
      <p:sp>
        <p:nvSpPr>
          <p:cNvPr id="14" name="Title 12">
            <a:extLst>
              <a:ext uri="{FF2B5EF4-FFF2-40B4-BE49-F238E27FC236}">
                <a16:creationId xmlns:a16="http://schemas.microsoft.com/office/drawing/2014/main" id="{7AA6054A-7694-4834-8323-1181D4EFA3BE}"/>
              </a:ext>
            </a:extLst>
          </p:cNvPr>
          <p:cNvSpPr txBox="1">
            <a:spLocks/>
          </p:cNvSpPr>
          <p:nvPr/>
        </p:nvSpPr>
        <p:spPr>
          <a:xfrm>
            <a:off x="7289116" y="3699613"/>
            <a:ext cx="4476039" cy="151311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#4 If you hover over the template, you can preview it or download it as a pdf or a docx. Download the resume and print and turn into your homeroom teacher , or email to your counselor.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65D53569-98EB-4E1B-A22D-2E29F90BF5FF}"/>
              </a:ext>
            </a:extLst>
          </p:cNvPr>
          <p:cNvSpPr/>
          <p:nvPr/>
        </p:nvSpPr>
        <p:spPr>
          <a:xfrm>
            <a:off x="8128610" y="581433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19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8C6BC-1AC7-400D-94D4-EB6664466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/>
              </a:rPr>
              <a:t>Resume Completion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BD891-D949-40D4-A766-59B1C4186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631" y="1444898"/>
            <a:ext cx="9511039" cy="4605046"/>
          </a:xfrm>
        </p:spPr>
        <p:txBody>
          <a:bodyPr/>
          <a:lstStyle/>
          <a:p>
            <a:pPr marL="344170" indent="-337820"/>
            <a:r>
              <a:rPr lang="en-US">
                <a:cs typeface="Arial"/>
              </a:rPr>
              <a:t>In order to complete the Resume Component, it must be printed and turned into your Homeroom teacher. Your Homeroom teacher will send all the Resumes to the counseling office.</a:t>
            </a:r>
          </a:p>
          <a:p>
            <a:pPr marL="344170" indent="-337820"/>
            <a:r>
              <a:rPr lang="en-US">
                <a:cs typeface="Arial"/>
              </a:rPr>
              <a:t>If you cannot print in your Homeroom class, you must download the Resume and email it to your counselor.</a:t>
            </a:r>
          </a:p>
          <a:p>
            <a:pPr marL="344170" indent="-337820"/>
            <a:r>
              <a:rPr lang="en-US">
                <a:cs typeface="Arial"/>
              </a:rPr>
              <a:t>A-F - Mrs. Vander Velde – </a:t>
            </a:r>
            <a:r>
              <a:rPr lang="en-US">
                <a:cs typeface="Arial"/>
                <a:hlinkClick r:id="rId2"/>
              </a:rPr>
              <a:t>mvandervelde@sequimschools.org</a:t>
            </a:r>
            <a:endParaRPr lang="en-US">
              <a:cs typeface="Arial"/>
            </a:endParaRPr>
          </a:p>
          <a:p>
            <a:pPr marL="344170" indent="-337820"/>
            <a:r>
              <a:rPr lang="en-US">
                <a:cs typeface="Arial"/>
              </a:rPr>
              <a:t>G-N – Mrs. Thorson – </a:t>
            </a:r>
            <a:r>
              <a:rPr lang="en-US">
                <a:cs typeface="Arial"/>
                <a:hlinkClick r:id="rId3"/>
              </a:rPr>
              <a:t>sthorson@sequimschools.org</a:t>
            </a:r>
            <a:endParaRPr lang="en-US">
              <a:cs typeface="Arial"/>
            </a:endParaRPr>
          </a:p>
          <a:p>
            <a:pPr marL="344170" indent="-337820"/>
            <a:r>
              <a:rPr lang="en-US">
                <a:cs typeface="Arial"/>
              </a:rPr>
              <a:t>O-Z – Mrs. Brooks – </a:t>
            </a:r>
            <a:r>
              <a:rPr lang="en-US">
                <a:cs typeface="Arial"/>
                <a:hlinkClick r:id="rId4"/>
              </a:rPr>
              <a:t>sbrooks@sequimschools.org</a:t>
            </a:r>
            <a:r>
              <a:rPr lang="en-US">
                <a:cs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51447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4D05E-9828-4409-831A-CDF5E5E9C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3246" y="307993"/>
            <a:ext cx="7970237" cy="1589197"/>
          </a:xfrm>
        </p:spPr>
        <p:txBody>
          <a:bodyPr>
            <a:normAutofit/>
          </a:bodyPr>
          <a:lstStyle/>
          <a:p>
            <a:r>
              <a:rPr lang="en-US">
                <a:cs typeface="Arial"/>
              </a:rPr>
              <a:t>Remember, you must complete every component listed below to meet your HSBP Graduation Requirement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FD104-6985-45EB-9421-7389F111E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37820"/>
            <a:r>
              <a:rPr lang="en-US">
                <a:ea typeface="+mn-lt"/>
                <a:cs typeface="+mn-lt"/>
              </a:rPr>
              <a:t>Career Interest Inventory</a:t>
            </a:r>
          </a:p>
          <a:p>
            <a:pPr marL="344170" indent="-337820"/>
            <a:r>
              <a:rPr lang="en-US">
                <a:ea typeface="+mn-lt"/>
                <a:cs typeface="+mn-lt"/>
              </a:rPr>
              <a:t>Career Goals</a:t>
            </a:r>
          </a:p>
          <a:p>
            <a:pPr marL="344170" indent="-337820"/>
            <a:r>
              <a:rPr lang="en-US">
                <a:ea typeface="+mn-lt"/>
                <a:cs typeface="+mn-lt"/>
              </a:rPr>
              <a:t>Educational Goals</a:t>
            </a:r>
          </a:p>
          <a:p>
            <a:pPr marL="344170" indent="-337820"/>
            <a:r>
              <a:rPr lang="en-US">
                <a:ea typeface="+mn-lt"/>
                <a:cs typeface="+mn-lt"/>
              </a:rPr>
              <a:t>Four-year Course Plan/Postsecondary Plan</a:t>
            </a:r>
          </a:p>
          <a:p>
            <a:pPr marL="344170" indent="-337820"/>
            <a:r>
              <a:rPr lang="en-US">
                <a:ea typeface="+mn-lt"/>
                <a:cs typeface="+mn-lt"/>
              </a:rPr>
              <a:t>Graduation Pathway</a:t>
            </a:r>
          </a:p>
          <a:p>
            <a:pPr marL="344170" indent="-337820"/>
            <a:r>
              <a:rPr lang="en-US">
                <a:ea typeface="+mn-lt"/>
                <a:cs typeface="+mn-lt"/>
              </a:rPr>
              <a:t>Financial Aid (FAFSA) Information</a:t>
            </a:r>
          </a:p>
          <a:p>
            <a:pPr marL="344170" indent="-337820"/>
            <a:r>
              <a:rPr lang="en-US">
                <a:ea typeface="+mn-lt"/>
                <a:cs typeface="+mn-lt"/>
              </a:rPr>
              <a:t>Resume </a:t>
            </a:r>
          </a:p>
        </p:txBody>
      </p:sp>
    </p:spTree>
    <p:extLst>
      <p:ext uri="{BB962C8B-B14F-4D97-AF65-F5344CB8AC3E}">
        <p14:creationId xmlns:p14="http://schemas.microsoft.com/office/powerpoint/2010/main" val="3490118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0</TotalTime>
  <Words>360</Words>
  <Application>Microsoft Office PowerPoint</Application>
  <PresentationFormat>Widescreen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MS Shell Dlg 2</vt:lpstr>
      <vt:lpstr>Wingdings</vt:lpstr>
      <vt:lpstr>Wingdings 3</vt:lpstr>
      <vt:lpstr>Madison</vt:lpstr>
      <vt:lpstr>High School and Beyond Plan Resumes</vt:lpstr>
      <vt:lpstr>HSBP Requirements for graduation</vt:lpstr>
      <vt:lpstr>Start by logging into your HSBP and clicking on 'Completion Status'</vt:lpstr>
      <vt:lpstr>Let's check out the Resume section</vt:lpstr>
      <vt:lpstr>There are a lot of fields to complete, but your resume doesn’t have to be complicated. Just fill out what you can.</vt:lpstr>
      <vt:lpstr>If there are some areas that you can’t fill out, skip them…it’s okay  </vt:lpstr>
      <vt:lpstr>Once you have filled in all the Resume fields: </vt:lpstr>
      <vt:lpstr>Resume Completion</vt:lpstr>
      <vt:lpstr>Remember, you must complete every component listed below to meet your HSBP Graduation Requirement</vt:lpstr>
      <vt:lpstr>If you are missing components, take this time to complete them now.</vt:lpstr>
      <vt:lpstr>Great work!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School and Beyond Plan</dc:title>
  <dc:creator>Melee Vander Velde</dc:creator>
  <cp:lastModifiedBy>Sarah Thorson</cp:lastModifiedBy>
  <cp:revision>2</cp:revision>
  <dcterms:created xsi:type="dcterms:W3CDTF">2022-01-24T18:11:11Z</dcterms:created>
  <dcterms:modified xsi:type="dcterms:W3CDTF">2022-02-11T19:01:07Z</dcterms:modified>
</cp:coreProperties>
</file>